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691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2194560"/>
            <a:ext cx="4241696" cy="100584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400" b="1" i="0" dirty="0">
                <a:solidFill>
                  <a:schemeClr val="bg1"/>
                </a:solidFill>
                <a:latin typeface="Calibri"/>
              </a:rPr>
              <a:t>APP CLIENTI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39" y="3246120"/>
            <a:ext cx="6314025" cy="45719"/>
          </a:xfrm>
          <a:prstGeom prst="rect">
            <a:avLst/>
          </a:prstGeom>
          <a:solidFill>
            <a:srgbClr val="D4A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1520" y="3474720"/>
            <a:ext cx="7315200" cy="49552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2800" b="1" i="1" dirty="0" smtClean="0">
                <a:solidFill>
                  <a:srgbClr val="D4A55A"/>
                </a:solidFill>
                <a:latin typeface="Calibri"/>
              </a:rPr>
              <a:t>IL TUO MENÙ DIGITALE, SEMPRE IN TASCA.</a:t>
            </a:r>
            <a:endParaRPr lang="it-IT" sz="2800" b="1" i="1" dirty="0">
              <a:solidFill>
                <a:srgbClr val="D4A55A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1520" y="4160520"/>
            <a:ext cx="7315200" cy="747897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lang="it-IT" b="1" i="0" dirty="0" smtClean="0">
                <a:solidFill>
                  <a:srgbClr val="DDDDDD"/>
                </a:solidFill>
                <a:latin typeface="Calibri"/>
              </a:rPr>
              <a:t>REGISTRAZIONE, ORDINI, CASHBACK E CONTATTO DIRETTO CON LA PIZZERIA.</a:t>
            </a:r>
          </a:p>
          <a:p>
            <a:pPr algn="l">
              <a:lnSpc>
                <a:spcPct val="135000"/>
              </a:lnSpc>
            </a:pPr>
            <a:r>
              <a:rPr lang="it-IT" b="1" i="0" dirty="0" smtClean="0">
                <a:solidFill>
                  <a:srgbClr val="DDDDDD"/>
                </a:solidFill>
                <a:latin typeface="Calibri"/>
              </a:rPr>
              <a:t>UN'UNICA APP, UN'ESPERIENZA SEMPLICE, TUTTA PER IL TUO CLIENTE.</a:t>
            </a:r>
            <a:endParaRPr lang="it-IT" b="1" i="0" dirty="0">
              <a:solidFill>
                <a:srgbClr val="DDDDDD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778240" y="2194560"/>
            <a:ext cx="2743200" cy="2743200"/>
          </a:xfrm>
          <a:prstGeom prst="roundRect">
            <a:avLst>
              <a:gd name="adj" fmla="val 12000"/>
            </a:avLst>
          </a:prstGeom>
          <a:solidFill>
            <a:srgbClr val="F5F0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2286000"/>
            <a:ext cx="2560320" cy="25603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 dirty="0">
                <a:solidFill>
                  <a:srgbClr val="C8A85A"/>
                </a:solidFill>
                <a:latin typeface="Calibri"/>
              </a:rPr>
              <a:t>PIZZA? FACILE!  |  App </a:t>
            </a:r>
            <a:r>
              <a:rPr sz="900" b="1" dirty="0" err="1">
                <a:solidFill>
                  <a:srgbClr val="C8A85A"/>
                </a:solidFill>
                <a:latin typeface="Calibri"/>
              </a:rPr>
              <a:t>Clienti</a:t>
            </a:r>
            <a:endParaRPr sz="900" b="1" dirty="0">
              <a:solidFill>
                <a:srgbClr val="C8A85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7494348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dirty="0" smtClean="0">
                <a:solidFill>
                  <a:srgbClr val="FFFFFF"/>
                </a:solidFill>
                <a:latin typeface="Calibri"/>
              </a:rPr>
              <a:t>NAVIGA TRA I PRODOTTI — MODIFICA.</a:t>
            </a:r>
            <a:endParaRPr lang="it-IT" sz="36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070378" y="1591056"/>
            <a:ext cx="2248362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242" y="1645920"/>
            <a:ext cx="2138634" cy="47548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933926" y="1591056"/>
            <a:ext cx="2248947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1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8790" y="1645920"/>
            <a:ext cx="2139219" cy="475488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572000" y="2011680"/>
            <a:ext cx="3200400" cy="1097280"/>
          </a:xfrm>
          <a:prstGeom prst="roundRect">
            <a:avLst>
              <a:gd name="adj" fmla="val 18000"/>
            </a:avLst>
          </a:prstGeom>
          <a:solidFill>
            <a:srgbClr val="D4A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72000" y="2277165"/>
            <a:ext cx="3200400" cy="56630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3200" b="1" i="0" u="sng" dirty="0">
                <a:latin typeface="Calibri"/>
              </a:rPr>
              <a:t>CLICCA MODIFICA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0" y="3291840"/>
            <a:ext cx="3200400" cy="283464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54880" y="3474720"/>
            <a:ext cx="2926080" cy="318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b="1" i="0" dirty="0">
                <a:solidFill>
                  <a:srgbClr val="3A8AD8"/>
                </a:solidFill>
                <a:latin typeface="Calibri"/>
              </a:rPr>
              <a:t>IL CLIENTE PUÒ: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00600" y="3886200"/>
            <a:ext cx="1280160" cy="247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400" b="1" i="0" dirty="0" smtClean="0">
                <a:solidFill>
                  <a:srgbClr val="2EB857"/>
                </a:solidFill>
                <a:latin typeface="Calibri"/>
              </a:rPr>
              <a:t>AGGIUNGERE</a:t>
            </a:r>
            <a:endParaRPr sz="1400" b="1" i="0" dirty="0">
              <a:solidFill>
                <a:srgbClr val="2EB857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89320" y="3886200"/>
            <a:ext cx="1691640" cy="2332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+ INGREDIENTI</a:t>
            </a:r>
            <a:endParaRPr lang="it-IT" sz="1400" b="1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00600" y="4389120"/>
            <a:ext cx="1280160" cy="247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400" b="1" i="0" dirty="0" smtClean="0">
                <a:solidFill>
                  <a:srgbClr val="2EB857"/>
                </a:solidFill>
                <a:latin typeface="Calibri"/>
              </a:rPr>
              <a:t>TOGLIERE</a:t>
            </a:r>
            <a:endParaRPr lang="it-IT" sz="1400" b="1" i="0" dirty="0">
              <a:solidFill>
                <a:srgbClr val="2EB857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89320" y="4389120"/>
            <a:ext cx="1691640" cy="247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- INGREDIENTI</a:t>
            </a:r>
            <a:endParaRPr lang="it-IT" sz="1400" b="1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00600" y="4892040"/>
            <a:ext cx="1280160" cy="247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400" b="1" i="0" dirty="0" smtClean="0">
                <a:solidFill>
                  <a:srgbClr val="2EB857"/>
                </a:solidFill>
                <a:latin typeface="Calibri"/>
              </a:rPr>
              <a:t>SCRIVERE</a:t>
            </a:r>
            <a:endParaRPr lang="it-IT" sz="1400" b="1" i="0" dirty="0">
              <a:solidFill>
                <a:srgbClr val="2EB857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89320" y="4892040"/>
            <a:ext cx="1691640" cy="247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NOTE</a:t>
            </a:r>
            <a:endParaRPr lang="it-IT" sz="1400" b="1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00600" y="5394960"/>
            <a:ext cx="1280160" cy="247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400" b="1" i="0" dirty="0" smtClean="0">
                <a:solidFill>
                  <a:srgbClr val="2EB857"/>
                </a:solidFill>
                <a:latin typeface="Calibri"/>
              </a:rPr>
              <a:t>INDICARE</a:t>
            </a:r>
            <a:endParaRPr lang="it-IT" sz="1400" b="1" i="0" dirty="0">
              <a:solidFill>
                <a:srgbClr val="2EB857"/>
              </a:solidFill>
              <a:latin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89320" y="5394960"/>
            <a:ext cx="1691640" cy="247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NUMERO PRODOTTI</a:t>
            </a:r>
            <a:endParaRPr lang="it-IT" sz="1400" b="1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4572000" cy="553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ENTRA NEL CARRELLO.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710458" y="1591056"/>
            <a:ext cx="2248362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742" y="1399592"/>
            <a:ext cx="2711063" cy="60275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84204" y="1591056"/>
            <a:ext cx="2251110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5120640" y="2926080"/>
            <a:ext cx="2194560" cy="1828800"/>
          </a:xfrm>
          <a:prstGeom prst="roundRect">
            <a:avLst>
              <a:gd name="adj" fmla="val 18000"/>
            </a:avLst>
          </a:prstGeom>
          <a:solidFill>
            <a:srgbClr val="3A8A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120640" y="2926080"/>
            <a:ext cx="2194560" cy="1828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sz="3200" b="1" i="0" dirty="0">
                <a:solidFill>
                  <a:srgbClr val="FFFFFF"/>
                </a:solidFill>
                <a:latin typeface="Calibri"/>
              </a:rPr>
              <a:t>UN TAP</a:t>
            </a:r>
          </a:p>
          <a:p>
            <a:pPr algn="ctr">
              <a:lnSpc>
                <a:spcPct val="120000"/>
              </a:lnSpc>
            </a:pPr>
            <a:r>
              <a:rPr sz="3200" b="1" i="0" dirty="0">
                <a:solidFill>
                  <a:srgbClr val="FFFFFF"/>
                </a:solidFill>
                <a:latin typeface="Calibri"/>
              </a:rPr>
              <a:t>SULL'ICONA</a:t>
            </a:r>
          </a:p>
          <a:p>
            <a:pPr algn="ctr">
              <a:lnSpc>
                <a:spcPct val="120000"/>
              </a:lnSpc>
            </a:pPr>
            <a:r>
              <a:rPr sz="3200" b="1" i="0" dirty="0">
                <a:solidFill>
                  <a:srgbClr val="FFFFFF"/>
                </a:solidFill>
                <a:latin typeface="Calibri"/>
              </a:rPr>
              <a:t>CARRELLO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sp>
        <p:nvSpPr>
          <p:cNvPr id="11" name="Freccia a sinistra 10"/>
          <p:cNvSpPr/>
          <p:nvPr/>
        </p:nvSpPr>
        <p:spPr>
          <a:xfrm rot="11090990">
            <a:off x="4518812" y="1876004"/>
            <a:ext cx="3551192" cy="501096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184" y="1726784"/>
            <a:ext cx="2145149" cy="47685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7904895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IL CARRELLO: TUTTO SOTTO CONTROLLO.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66327" y="1194318"/>
            <a:ext cx="2700686" cy="5572242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583680" y="1691640"/>
            <a:ext cx="5212080" cy="1097280"/>
          </a:xfrm>
          <a:prstGeom prst="roundRect">
            <a:avLst>
              <a:gd name="adj" fmla="val 12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583680" y="1691640"/>
            <a:ext cx="91440" cy="1097280"/>
          </a:xfrm>
          <a:prstGeom prst="rect">
            <a:avLst/>
          </a:prstGeom>
          <a:solidFill>
            <a:srgbClr val="3A8A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12280" y="1810512"/>
            <a:ext cx="4846320" cy="2654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500" b="1" i="0" dirty="0" smtClean="0">
                <a:solidFill>
                  <a:srgbClr val="3A8AD8"/>
                </a:solidFill>
                <a:latin typeface="Calibri"/>
              </a:rPr>
              <a:t>DATI CLIENTE</a:t>
            </a:r>
            <a:endParaRPr lang="it-IT" sz="1500" b="1" i="0" dirty="0">
              <a:solidFill>
                <a:srgbClr val="3A8AD8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12280" y="2194560"/>
            <a:ext cx="4846320" cy="5601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NOME, TELEFONO, INDIRIZZO:</a:t>
            </a:r>
          </a:p>
          <a:p>
            <a:pPr algn="l">
              <a:lnSpc>
                <a:spcPct val="130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ANAGRAFICA COMPILATA IN AUTOMATICO</a:t>
            </a:r>
            <a:r>
              <a:rPr sz="1400" b="0" i="0" dirty="0" smtClean="0">
                <a:solidFill>
                  <a:srgbClr val="1A1D23"/>
                </a:solidFill>
                <a:latin typeface="Calibri"/>
              </a:rPr>
              <a:t>.</a:t>
            </a:r>
            <a:endParaRPr sz="1400" b="0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583680" y="2880360"/>
            <a:ext cx="5212080" cy="1097280"/>
          </a:xfrm>
          <a:prstGeom prst="roundRect">
            <a:avLst>
              <a:gd name="adj" fmla="val 12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583680" y="2880360"/>
            <a:ext cx="91440" cy="1097280"/>
          </a:xfrm>
          <a:prstGeom prst="rect">
            <a:avLst/>
          </a:prstGeom>
          <a:solidFill>
            <a:srgbClr val="D4A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812280" y="2999232"/>
            <a:ext cx="4846320" cy="2654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500" b="1" i="0" dirty="0" smtClean="0">
                <a:solidFill>
                  <a:srgbClr val="D4A55A"/>
                </a:solidFill>
                <a:latin typeface="Calibri"/>
              </a:rPr>
              <a:t>PRODOTTI ORDINATI</a:t>
            </a:r>
            <a:endParaRPr lang="it-IT" sz="1500" b="1" i="0" dirty="0">
              <a:solidFill>
                <a:srgbClr val="D4A55A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12280" y="3383280"/>
            <a:ext cx="4846320" cy="5601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RIEPILOGO CHIARO E MODIFICABILE,</a:t>
            </a:r>
          </a:p>
          <a:p>
            <a:pPr algn="l">
              <a:lnSpc>
                <a:spcPct val="130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QUANTITÀ E PREZZI SEMPRE VISIBILI</a:t>
            </a:r>
            <a:r>
              <a:rPr sz="1400" b="0" i="0" dirty="0" smtClean="0">
                <a:solidFill>
                  <a:srgbClr val="1A1D23"/>
                </a:solidFill>
                <a:latin typeface="Calibri"/>
              </a:rPr>
              <a:t>.</a:t>
            </a:r>
            <a:endParaRPr sz="1400" b="0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583680" y="4051935"/>
            <a:ext cx="5212080" cy="1097280"/>
          </a:xfrm>
          <a:prstGeom prst="roundRect">
            <a:avLst>
              <a:gd name="adj" fmla="val 12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583680" y="4069080"/>
            <a:ext cx="91440" cy="1097280"/>
          </a:xfrm>
          <a:prstGeom prst="rect">
            <a:avLst/>
          </a:prstGeom>
          <a:solidFill>
            <a:srgbClr val="EE8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812280" y="4187952"/>
            <a:ext cx="4846320" cy="2654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500" b="1" i="0" dirty="0" smtClean="0">
                <a:solidFill>
                  <a:srgbClr val="EE8A2E"/>
                </a:solidFill>
                <a:latin typeface="Calibri"/>
              </a:rPr>
              <a:t>TASTO CONSEGNA</a:t>
            </a:r>
            <a:endParaRPr lang="it-IT" sz="1500" b="1" i="0" dirty="0">
              <a:solidFill>
                <a:srgbClr val="EE8A2E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12280" y="4572000"/>
            <a:ext cx="4846320" cy="5601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SCELTA CHIARA TRA CONSEGNA E RITIRO,</a:t>
            </a:r>
          </a:p>
          <a:p>
            <a:pPr algn="l">
              <a:lnSpc>
                <a:spcPct val="130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SENZA AMBIGUITÀ.</a:t>
            </a:r>
            <a:endParaRPr lang="it-IT" sz="1400" b="1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583680" y="5257800"/>
            <a:ext cx="5212080" cy="1097280"/>
          </a:xfrm>
          <a:prstGeom prst="roundRect">
            <a:avLst>
              <a:gd name="adj" fmla="val 12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583680" y="5257800"/>
            <a:ext cx="91440" cy="1097280"/>
          </a:xfrm>
          <a:prstGeom prst="rect">
            <a:avLst/>
          </a:prstGeom>
          <a:solidFill>
            <a:srgbClr val="2EB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812280" y="5376672"/>
            <a:ext cx="4846320" cy="2654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500" b="1" i="0" dirty="0" smtClean="0">
                <a:solidFill>
                  <a:srgbClr val="2EB857"/>
                </a:solidFill>
                <a:latin typeface="Calibri"/>
              </a:rPr>
              <a:t>SALDO CASHBACK &amp; TOTALE</a:t>
            </a:r>
            <a:endParaRPr lang="it-IT" sz="1500" b="1" i="0" dirty="0">
              <a:solidFill>
                <a:srgbClr val="2EB857"/>
              </a:solidFill>
              <a:latin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12280" y="5760720"/>
            <a:ext cx="4846320" cy="8402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RIEPILOGO PREZZI E NUOVO CASHBACK ACCUMULATO: </a:t>
            </a:r>
          </a:p>
          <a:p>
            <a:pPr algn="l">
              <a:lnSpc>
                <a:spcPct val="130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ZERO SORPRESE, TUTTO RIPORTATO </a:t>
            </a:r>
          </a:p>
          <a:p>
            <a:pPr algn="l">
              <a:lnSpc>
                <a:spcPct val="130000"/>
              </a:lnSpc>
            </a:pPr>
            <a:endParaRPr lang="it-IT" sz="1400" b="1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38" y="1311884"/>
            <a:ext cx="2465238" cy="548010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7867572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SALDI, PROMO E PREZZI SEMPRE CHIARI.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36915" y="1240971"/>
            <a:ext cx="2654364" cy="5306133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573416" y="1613729"/>
            <a:ext cx="5212080" cy="123444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858000" y="1810512"/>
            <a:ext cx="4663440" cy="29982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800" b="1" i="0" dirty="0" smtClean="0">
                <a:solidFill>
                  <a:srgbClr val="2EB857"/>
                </a:solidFill>
                <a:latin typeface="Calibri"/>
              </a:rPr>
              <a:t>SALDO CASHBACK UTILIZZABILE</a:t>
            </a:r>
            <a:endParaRPr lang="it-IT" sz="1800" b="1" i="0" dirty="0">
              <a:solidFill>
                <a:srgbClr val="2EB857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0" y="2230949"/>
            <a:ext cx="4663440" cy="5386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SE CLICCHI, IL CLIENTE USA IL SUO SALDO</a:t>
            </a:r>
          </a:p>
          <a:p>
            <a:pPr algn="l">
              <a:lnSpc>
                <a:spcPct val="12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CASHBACK DIRETTAMENTE NEL CARRELLO</a:t>
            </a:r>
            <a:r>
              <a:rPr sz="1300" b="0" i="0" dirty="0" smtClean="0">
                <a:solidFill>
                  <a:srgbClr val="1A1D23"/>
                </a:solidFill>
                <a:latin typeface="Calibri"/>
              </a:rPr>
              <a:t>.</a:t>
            </a:r>
            <a:endParaRPr sz="1300" b="0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583680" y="2971800"/>
            <a:ext cx="5212080" cy="123444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858000" y="3136392"/>
            <a:ext cx="4663440" cy="318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800" b="1" i="0" dirty="0" smtClean="0">
                <a:solidFill>
                  <a:srgbClr val="3A8AD8"/>
                </a:solidFill>
                <a:latin typeface="Calibri"/>
              </a:rPr>
              <a:t>NOTE GENERALI SULL'ORDINE</a:t>
            </a:r>
            <a:endParaRPr lang="it-IT" sz="1800" b="1" i="0" dirty="0">
              <a:solidFill>
                <a:srgbClr val="3A8AD8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47736" y="3488063"/>
            <a:ext cx="4663440" cy="5386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IL CLIENTE PUÒ INSERIRE NOTE GENERALI:</a:t>
            </a:r>
          </a:p>
          <a:p>
            <a:pPr algn="l">
              <a:lnSpc>
                <a:spcPct val="12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CITOFONO, AVVERTENZE, RICHIESTE PARTICOLARI.</a:t>
            </a:r>
            <a:endParaRPr lang="it-IT" sz="1400" b="1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583680" y="4297680"/>
            <a:ext cx="2514600" cy="1005840"/>
          </a:xfrm>
          <a:prstGeom prst="roundRect">
            <a:avLst>
              <a:gd name="adj" fmla="val 2000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73416" y="4623628"/>
            <a:ext cx="2514600" cy="35394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000" b="1" i="0" dirty="0">
                <a:solidFill>
                  <a:srgbClr val="FFFFFF"/>
                </a:solidFill>
                <a:latin typeface="Calibri"/>
              </a:rPr>
              <a:t>TORNA AL MENÙ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281160" y="4297680"/>
            <a:ext cx="2514600" cy="1005840"/>
          </a:xfrm>
          <a:prstGeom prst="roundRect">
            <a:avLst>
              <a:gd name="adj" fmla="val 2000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281160" y="4623628"/>
            <a:ext cx="2514600" cy="35394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000" b="1" i="0" dirty="0">
                <a:solidFill>
                  <a:srgbClr val="FFFFFF"/>
                </a:solidFill>
                <a:latin typeface="Calibri"/>
              </a:rPr>
              <a:t>INVIA ORDINE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83680" y="5486400"/>
            <a:ext cx="5212080" cy="731520"/>
          </a:xfrm>
          <a:prstGeom prst="roundRect">
            <a:avLst>
              <a:gd name="adj" fmla="val 20000"/>
            </a:avLst>
          </a:prstGeom>
          <a:solidFill>
            <a:srgbClr val="E0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583680" y="5728280"/>
            <a:ext cx="5212080" cy="247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it-IT" sz="1400" b="1" i="0" dirty="0" smtClean="0">
                <a:solidFill>
                  <a:srgbClr val="FFFFFF"/>
                </a:solidFill>
                <a:latin typeface="Calibri"/>
              </a:rPr>
              <a:t>IL CLIENTE NON PUÒ FRAINTENDERE: PREZZI SEMPRE CHIARI!</a:t>
            </a:r>
            <a:endParaRPr lang="it-IT" sz="14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428" y="1329489"/>
            <a:ext cx="2307337" cy="512909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6869197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TASTO INVIA ORDINE: DUE STRADE.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60168" y="1773936"/>
            <a:ext cx="2166063" cy="468172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1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5032" y="1828800"/>
            <a:ext cx="2056335" cy="4572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35288" y="1773936"/>
            <a:ext cx="2166063" cy="468172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15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0152" y="1828800"/>
            <a:ext cx="2056335" cy="4572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754880" y="1828800"/>
            <a:ext cx="2834640" cy="1737360"/>
          </a:xfrm>
          <a:prstGeom prst="roundRect">
            <a:avLst>
              <a:gd name="adj" fmla="val 12000"/>
            </a:avLst>
          </a:prstGeom>
          <a:solidFill>
            <a:srgbClr val="2EB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54880" y="2201959"/>
            <a:ext cx="2834640" cy="99104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800" b="1" i="0" dirty="0">
                <a:solidFill>
                  <a:srgbClr val="FFFFFF"/>
                </a:solidFill>
                <a:latin typeface="Calibri"/>
              </a:rPr>
              <a:t>CLICCHI E</a:t>
            </a:r>
          </a:p>
          <a:p>
            <a:pPr algn="ctr">
              <a:lnSpc>
                <a:spcPct val="115000"/>
              </a:lnSpc>
            </a:pPr>
            <a:r>
              <a:rPr sz="2800" b="1" i="0" dirty="0">
                <a:solidFill>
                  <a:srgbClr val="FFFFFF"/>
                </a:solidFill>
                <a:latin typeface="Calibri"/>
              </a:rPr>
              <a:t>ORDINI SUBITO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54880" y="3703320"/>
            <a:ext cx="2834640" cy="1737360"/>
          </a:xfrm>
          <a:prstGeom prst="roundRect">
            <a:avLst>
              <a:gd name="adj" fmla="val 12000"/>
            </a:avLst>
          </a:prstGeom>
          <a:solidFill>
            <a:srgbClr val="EE8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54880" y="3828719"/>
            <a:ext cx="2834640" cy="148656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800" b="1" i="0" dirty="0">
                <a:solidFill>
                  <a:srgbClr val="FFFFFF"/>
                </a:solidFill>
                <a:latin typeface="Calibri"/>
              </a:rPr>
              <a:t>CLICCHI E ASPETTI</a:t>
            </a:r>
          </a:p>
          <a:p>
            <a:pPr algn="ctr">
              <a:lnSpc>
                <a:spcPct val="115000"/>
              </a:lnSpc>
            </a:pPr>
            <a:r>
              <a:rPr sz="2800" b="1" i="0" dirty="0">
                <a:solidFill>
                  <a:srgbClr val="FFFFFF"/>
                </a:solidFill>
                <a:latin typeface="Calibri"/>
              </a:rPr>
              <a:t>CONFERMA DAL</a:t>
            </a:r>
          </a:p>
          <a:p>
            <a:pPr algn="ctr">
              <a:lnSpc>
                <a:spcPct val="115000"/>
              </a:lnSpc>
            </a:pPr>
            <a:r>
              <a:rPr sz="2800" b="1" i="0" dirty="0">
                <a:solidFill>
                  <a:srgbClr val="FFFFFF"/>
                </a:solidFill>
                <a:latin typeface="Calibri"/>
              </a:rPr>
              <a:t>NEGOZIO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6126480"/>
            <a:ext cx="11064240" cy="502920"/>
          </a:xfrm>
          <a:prstGeom prst="roundRect">
            <a:avLst>
              <a:gd name="adj" fmla="val 25000"/>
            </a:avLst>
          </a:prstGeom>
          <a:solidFill>
            <a:srgbClr val="E0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754351" y="6147107"/>
            <a:ext cx="8652818" cy="461665"/>
          </a:xfrm>
          <a:prstGeom prst="rect">
            <a:avLst/>
          </a:prstGeom>
          <a:noFill/>
        </p:spPr>
        <p:txBody>
          <a:bodyPr wrap="none" lIns="182880" rIns="182880" anchor="ctr">
            <a:spAutoFit/>
          </a:bodyPr>
          <a:lstStyle/>
          <a:p>
            <a:pPr algn="ctr"/>
            <a:r>
              <a:rPr sz="2400" b="1" dirty="0">
                <a:solidFill>
                  <a:srgbClr val="FFFFFF"/>
                </a:solidFill>
                <a:latin typeface="Calibri"/>
              </a:rPr>
              <a:t>SE NON TROVI UN ORARIO: CONTATTO DIRETTO CON IL NEGOZIO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sp>
        <p:nvSpPr>
          <p:cNvPr id="15" name="Freccia a sinistra 14"/>
          <p:cNvSpPr/>
          <p:nvPr/>
        </p:nvSpPr>
        <p:spPr>
          <a:xfrm>
            <a:off x="3933317" y="2723171"/>
            <a:ext cx="586897" cy="385421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sinistra 15"/>
          <p:cNvSpPr/>
          <p:nvPr/>
        </p:nvSpPr>
        <p:spPr>
          <a:xfrm rot="10800000">
            <a:off x="7748391" y="4379289"/>
            <a:ext cx="586897" cy="385421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5031066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CLICCHI E ORDINI SUBITO.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19041" y="1591056"/>
            <a:ext cx="2248316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1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3905" y="1645920"/>
            <a:ext cx="2138588" cy="47548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295701" y="1591056"/>
            <a:ext cx="2245236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4937760" y="2286000"/>
            <a:ext cx="2377440" cy="1371600"/>
          </a:xfrm>
          <a:prstGeom prst="roundRect">
            <a:avLst>
              <a:gd name="adj" fmla="val 18000"/>
            </a:avLst>
          </a:prstGeom>
          <a:solidFill>
            <a:srgbClr val="2EB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37760" y="2405491"/>
            <a:ext cx="2377440" cy="113261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3200" b="1" i="0" dirty="0">
                <a:solidFill>
                  <a:srgbClr val="FFFFFF"/>
                </a:solidFill>
                <a:latin typeface="Calibri"/>
              </a:rPr>
              <a:t>IN CONSEGNA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37760" y="3840480"/>
            <a:ext cx="2377440" cy="1371600"/>
          </a:xfrm>
          <a:prstGeom prst="roundRect">
            <a:avLst>
              <a:gd name="adj" fmla="val 18000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937760" y="4059730"/>
            <a:ext cx="2377440" cy="9479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sz="2800" b="1" i="0" dirty="0">
                <a:solidFill>
                  <a:srgbClr val="FFFFFF"/>
                </a:solidFill>
                <a:latin typeface="Calibri"/>
              </a:rPr>
              <a:t>RITIRO</a:t>
            </a:r>
          </a:p>
          <a:p>
            <a:pPr algn="ctr">
              <a:lnSpc>
                <a:spcPct val="110000"/>
              </a:lnSpc>
            </a:pPr>
            <a:r>
              <a:rPr sz="2800" b="1" i="0" dirty="0">
                <a:solidFill>
                  <a:srgbClr val="FFFFFF"/>
                </a:solidFill>
                <a:latin typeface="Calibri"/>
              </a:rPr>
              <a:t>IN NEGOZIO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346" y="1716833"/>
            <a:ext cx="2101541" cy="46093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8753980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CLICCHI E ASPETTI CONFERMA DAL NEGOZIO.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19041" y="1591056"/>
            <a:ext cx="2248316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1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905" y="1645920"/>
            <a:ext cx="2138588" cy="47548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294473" y="1591056"/>
            <a:ext cx="2247692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4937760" y="2286000"/>
            <a:ext cx="2377440" cy="1371600"/>
          </a:xfrm>
          <a:prstGeom prst="roundRect">
            <a:avLst>
              <a:gd name="adj" fmla="val 18000"/>
            </a:avLst>
          </a:prstGeom>
          <a:solidFill>
            <a:srgbClr val="2EB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37760" y="2286000"/>
            <a:ext cx="2377440" cy="13716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000" b="1" i="0">
                <a:solidFill>
                  <a:srgbClr val="FFFFFF"/>
                </a:solidFill>
                <a:latin typeface="Calibri"/>
              </a:rPr>
              <a:t>IN CONSEGNA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37760" y="3840480"/>
            <a:ext cx="2377440" cy="1371600"/>
          </a:xfrm>
          <a:prstGeom prst="roundRect">
            <a:avLst>
              <a:gd name="adj" fmla="val 18000"/>
            </a:avLst>
          </a:prstGeom>
          <a:solidFill>
            <a:srgbClr val="1A1D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937760" y="3840480"/>
            <a:ext cx="2377440" cy="1371600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sz="1800" b="1" i="0" dirty="0" smtClean="0">
                <a:solidFill>
                  <a:srgbClr val="FFFFFF"/>
                </a:solidFill>
                <a:latin typeface="Calibri"/>
              </a:rPr>
              <a:t>RITIRO</a:t>
            </a:r>
            <a:endParaRPr sz="1800" b="1" i="0" dirty="0">
              <a:solidFill>
                <a:srgbClr val="FFFFFF"/>
              </a:solidFill>
              <a:latin typeface="Calibri"/>
            </a:endParaRPr>
          </a:p>
          <a:p>
            <a:pPr algn="ctr">
              <a:lnSpc>
                <a:spcPct val="110000"/>
              </a:lnSpc>
            </a:pPr>
            <a:r>
              <a:rPr sz="1800" b="1" i="0" dirty="0">
                <a:solidFill>
                  <a:srgbClr val="FFFFFF"/>
                </a:solidFill>
                <a:latin typeface="Calibri"/>
              </a:rPr>
              <a:t>IN NEGOZIO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481" y="1618488"/>
            <a:ext cx="2163675" cy="480974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7911636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POSSONO ARRIVARE 2 TIPI DI NOTIFICHE.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80759" y="1013618"/>
            <a:ext cx="2379517" cy="4985966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548640" y="6126480"/>
            <a:ext cx="11064240" cy="502920"/>
          </a:xfrm>
          <a:prstGeom prst="roundRect">
            <a:avLst>
              <a:gd name="adj" fmla="val 25000"/>
            </a:avLst>
          </a:prstGeom>
          <a:solidFill>
            <a:srgbClr val="2EB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6165574"/>
            <a:ext cx="11064240" cy="4247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400" b="1" i="0" dirty="0">
                <a:solidFill>
                  <a:srgbClr val="FFFFFF"/>
                </a:solidFill>
                <a:latin typeface="Calibri"/>
              </a:rPr>
              <a:t>IL CLIENTE SCEGLIE L'ORARIO PROPOSTO DAL NEGOZIO E ORDINA DIRETTAMENTE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29" b="28859"/>
          <a:stretch/>
        </p:blipFill>
        <p:spPr>
          <a:xfrm>
            <a:off x="719372" y="3429000"/>
            <a:ext cx="2428203" cy="2192694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38" y="1013618"/>
            <a:ext cx="3441472" cy="849085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818" y="2178234"/>
            <a:ext cx="3366156" cy="938109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865" y="1119673"/>
            <a:ext cx="2177905" cy="4841376"/>
          </a:xfrm>
          <a:prstGeom prst="rect">
            <a:avLst/>
          </a:prstGeom>
        </p:spPr>
      </p:pic>
      <p:sp>
        <p:nvSpPr>
          <p:cNvPr id="21" name="Freccia a sinistra 20"/>
          <p:cNvSpPr/>
          <p:nvPr/>
        </p:nvSpPr>
        <p:spPr>
          <a:xfrm>
            <a:off x="3778898" y="4017695"/>
            <a:ext cx="1763485" cy="1015303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sinistra 21"/>
          <p:cNvSpPr/>
          <p:nvPr/>
        </p:nvSpPr>
        <p:spPr>
          <a:xfrm>
            <a:off x="8607818" y="3429000"/>
            <a:ext cx="3173945" cy="1015303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a sinistra 22"/>
          <p:cNvSpPr/>
          <p:nvPr/>
        </p:nvSpPr>
        <p:spPr>
          <a:xfrm rot="16200000">
            <a:off x="1210349" y="2078175"/>
            <a:ext cx="1446247" cy="1015303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3474720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dirty="0" smtClean="0">
                <a:solidFill>
                  <a:schemeClr val="bg1"/>
                </a:solidFill>
                <a:latin typeface="Calibri"/>
              </a:rPr>
              <a:t>ORDINE LAMPO.</a:t>
            </a:r>
            <a:endParaRPr lang="it-IT" sz="3600" b="1" i="0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" y="1234440"/>
            <a:ext cx="6492585" cy="283154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600" b="1" i="1" dirty="0" smtClean="0">
                <a:solidFill>
                  <a:srgbClr val="FFC000"/>
                </a:solidFill>
                <a:latin typeface="Calibri"/>
              </a:rPr>
              <a:t>OFFERTE FLASH, A TEMPO LIMITATO — DIRETTAMENTE IN TASCA AL CLIENTE.</a:t>
            </a:r>
            <a:endParaRPr lang="it-IT" sz="1600" b="1" i="1" dirty="0">
              <a:solidFill>
                <a:srgbClr val="FFC000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20294" y="2394982"/>
            <a:ext cx="1920931" cy="413308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2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158" y="2468880"/>
            <a:ext cx="1811203" cy="402336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915539" y="2414016"/>
            <a:ext cx="1919960" cy="413308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23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5923" y="2504710"/>
            <a:ext cx="1810232" cy="40233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1520" y="1920240"/>
            <a:ext cx="3291840" cy="318549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b="1" i="0" dirty="0">
                <a:solidFill>
                  <a:schemeClr val="bg1"/>
                </a:solidFill>
                <a:latin typeface="Calibri"/>
              </a:rPr>
              <a:t>1. NOTIFICA LAMPO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26280" y="1920240"/>
            <a:ext cx="3108960" cy="353943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2000" b="1" i="0" dirty="0">
                <a:solidFill>
                  <a:schemeClr val="bg1"/>
                </a:solidFill>
                <a:latin typeface="Calibri"/>
              </a:rPr>
              <a:t>2. OFFERTA ATTIVA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0" y="1920240"/>
            <a:ext cx="2926080" cy="318549"/>
          </a:xfrm>
          <a:prstGeom prst="rect">
            <a:avLst/>
          </a:prstGeom>
          <a:solidFill>
            <a:srgbClr val="00B050"/>
          </a:solidFill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b="1" i="0">
                <a:solidFill>
                  <a:schemeClr val="bg1"/>
                </a:solidFill>
                <a:latin typeface="Calibri"/>
              </a:rPr>
              <a:t>3. OFFERTA AGGIUDICATA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93" y="2556775"/>
            <a:ext cx="3505013" cy="11118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5134356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REGISTRAZIONE E </a:t>
            </a:r>
            <a:r>
              <a:rPr lang="it-IT" sz="3600" b="1" u="sng" dirty="0" smtClean="0">
                <a:solidFill>
                  <a:schemeClr val="bg1"/>
                </a:solidFill>
                <a:latin typeface="Calibri"/>
              </a:rPr>
              <a:t>LOGIN</a:t>
            </a: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359218" y="1408176"/>
            <a:ext cx="2483963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278" y="1018833"/>
            <a:ext cx="2596039" cy="5199087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6" name="Rounded Rectangle 5"/>
          <p:cNvSpPr/>
          <p:nvPr/>
        </p:nvSpPr>
        <p:spPr>
          <a:xfrm>
            <a:off x="548640" y="1691640"/>
            <a:ext cx="6035040" cy="123444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1856232"/>
            <a:ext cx="5486400" cy="29982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800" b="1" i="0" u="sng" dirty="0" smtClean="0">
                <a:solidFill>
                  <a:srgbClr val="3A8AD8"/>
                </a:solidFill>
                <a:latin typeface="Calibri"/>
              </a:rPr>
              <a:t>IL CLIENTE SI REGISTRA</a:t>
            </a:r>
            <a:endParaRPr lang="it-IT" sz="1800" b="1" i="0" u="sng" dirty="0">
              <a:solidFill>
                <a:srgbClr val="3A8AD8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2960" y="2297103"/>
            <a:ext cx="5486400" cy="8079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lang="it-IT" sz="1400" b="1" i="1" dirty="0" smtClean="0">
                <a:solidFill>
                  <a:srgbClr val="1A1D23"/>
                </a:solidFill>
                <a:latin typeface="Calibri"/>
              </a:rPr>
              <a:t>UN'UNICA REGISTRAZIONE SEMPLICE E VELOCE: ACCESSO IMMEDIATO AL MENÙ</a:t>
            </a:r>
          </a:p>
          <a:p>
            <a:pPr algn="l">
              <a:lnSpc>
                <a:spcPct val="125000"/>
              </a:lnSpc>
            </a:pPr>
            <a:r>
              <a:rPr lang="it-IT" sz="1400" b="0" i="0" dirty="0" smtClean="0">
                <a:solidFill>
                  <a:srgbClr val="1A1D23"/>
                </a:solidFill>
                <a:latin typeface="Calibri"/>
              </a:rPr>
              <a:t>E A TUTTI I SERVIZI DEDICATI.</a:t>
            </a:r>
            <a:endParaRPr lang="it-IT" sz="1400" b="0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8640" y="3063240"/>
            <a:ext cx="6035040" cy="123444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22960" y="3227832"/>
            <a:ext cx="5486400" cy="29982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800" b="1" i="0" u="sng" dirty="0" smtClean="0">
                <a:solidFill>
                  <a:srgbClr val="2EB857"/>
                </a:solidFill>
                <a:latin typeface="Calibri"/>
              </a:rPr>
              <a:t>FORNISCE I SUOI DATI</a:t>
            </a:r>
            <a:endParaRPr lang="it-IT" sz="1800" b="1" i="0" u="sng" dirty="0">
              <a:solidFill>
                <a:srgbClr val="2EB857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2960" y="3607198"/>
            <a:ext cx="5486400" cy="5001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lang="it-IT" sz="1300" b="1" i="1" dirty="0" smtClean="0">
                <a:solidFill>
                  <a:srgbClr val="1A1D23"/>
                </a:solidFill>
                <a:latin typeface="Calibri"/>
              </a:rPr>
              <a:t>NOME, INDIRIZZO E TELEFONO: IL DATABASE ANAGRAFICO DIVENTA</a:t>
            </a:r>
          </a:p>
          <a:p>
            <a:pPr algn="l">
              <a:lnSpc>
                <a:spcPct val="125000"/>
              </a:lnSpc>
            </a:pPr>
            <a:r>
              <a:rPr lang="it-IT" sz="1300" b="1" i="1" dirty="0" smtClean="0">
                <a:solidFill>
                  <a:srgbClr val="1A1D23"/>
                </a:solidFill>
                <a:latin typeface="Calibri"/>
              </a:rPr>
              <a:t>IMMEDIATAMENTE DI TUA PROPRIETÀ.</a:t>
            </a:r>
            <a:endParaRPr lang="it-IT" sz="1300" b="1" i="1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48640" y="4617720"/>
            <a:ext cx="1965960" cy="914400"/>
          </a:xfrm>
          <a:prstGeom prst="roundRect">
            <a:avLst>
              <a:gd name="adj" fmla="val 20000"/>
            </a:avLst>
          </a:prstGeom>
          <a:solidFill>
            <a:srgbClr val="1A1D23"/>
          </a:solidFill>
          <a:ln w="19050">
            <a:solidFill>
              <a:srgbClr val="3A8A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48640" y="4617720"/>
            <a:ext cx="196596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500" b="1" i="0">
                <a:solidFill>
                  <a:srgbClr val="3A8AD8"/>
                </a:solidFill>
                <a:latin typeface="Calibri"/>
              </a:rPr>
              <a:t>NOME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24328" y="4617720"/>
            <a:ext cx="1965960" cy="914400"/>
          </a:xfrm>
          <a:prstGeom prst="roundRect">
            <a:avLst>
              <a:gd name="adj" fmla="val 20000"/>
            </a:avLst>
          </a:prstGeom>
          <a:solidFill>
            <a:srgbClr val="1A1D23"/>
          </a:solidFill>
          <a:ln w="19050">
            <a:solidFill>
              <a:srgbClr val="D4A5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624328" y="4617720"/>
            <a:ext cx="196596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500" b="1" i="0">
                <a:solidFill>
                  <a:srgbClr val="D4A55A"/>
                </a:solidFill>
                <a:latin typeface="Calibri"/>
              </a:rPr>
              <a:t>INDIRIZZO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00016" y="4617720"/>
            <a:ext cx="1965960" cy="914400"/>
          </a:xfrm>
          <a:prstGeom prst="roundRect">
            <a:avLst>
              <a:gd name="adj" fmla="val 20000"/>
            </a:avLst>
          </a:prstGeom>
          <a:solidFill>
            <a:srgbClr val="1A1D23"/>
          </a:solidFill>
          <a:ln w="19050">
            <a:solidFill>
              <a:srgbClr val="2EB8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700016" y="4617720"/>
            <a:ext cx="196596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500" b="1" i="0">
                <a:solidFill>
                  <a:srgbClr val="2EB857"/>
                </a:solidFill>
                <a:latin typeface="Calibri"/>
              </a:rPr>
              <a:t>TELEFONO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5450944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DOPO LOGIN — CASHBACK.</a:t>
            </a:r>
            <a:endParaRPr lang="it-IT" sz="3600" b="1" i="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252878" y="1591056"/>
            <a:ext cx="2249122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742" y="1645920"/>
            <a:ext cx="2139394" cy="47548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750881" y="1591056"/>
            <a:ext cx="2249276" cy="3483864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12.png"/>
          <p:cNvPicPr>
            <a:picLocks noChangeAspect="1"/>
          </p:cNvPicPr>
          <p:nvPr/>
        </p:nvPicPr>
        <p:blipFill rotWithShape="1">
          <a:blip r:embed="rId5"/>
          <a:srcRect t="31923" b="-1154"/>
          <a:stretch/>
        </p:blipFill>
        <p:spPr>
          <a:xfrm>
            <a:off x="8860609" y="1783080"/>
            <a:ext cx="2139548" cy="329184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663440" y="2103120"/>
            <a:ext cx="3017520" cy="329184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663440" y="2286000"/>
            <a:ext cx="3017520" cy="6370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3600" b="1" i="0" u="sng" dirty="0">
                <a:solidFill>
                  <a:srgbClr val="2EB857"/>
                </a:solidFill>
                <a:latin typeface="Calibri"/>
              </a:rPr>
              <a:t>CASHBACK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0" y="2880360"/>
            <a:ext cx="2286000" cy="36576"/>
          </a:xfrm>
          <a:prstGeom prst="rect">
            <a:avLst/>
          </a:prstGeom>
          <a:solidFill>
            <a:srgbClr val="D4A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54880" y="3108960"/>
            <a:ext cx="2834640" cy="18697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lang="it-IT" b="1" i="0" dirty="0" smtClean="0">
                <a:solidFill>
                  <a:srgbClr val="1A1D23"/>
                </a:solidFill>
                <a:latin typeface="Calibri"/>
              </a:rPr>
              <a:t>PUOI IMPOSTARE UN CASHBACK</a:t>
            </a:r>
          </a:p>
          <a:p>
            <a:pPr algn="ctr">
              <a:lnSpc>
                <a:spcPct val="135000"/>
              </a:lnSpc>
            </a:pPr>
            <a:r>
              <a:rPr lang="it-IT" b="1" i="0" dirty="0" smtClean="0">
                <a:solidFill>
                  <a:srgbClr val="1A1D23"/>
                </a:solidFill>
                <a:latin typeface="Calibri"/>
              </a:rPr>
              <a:t>CHE IL CLIENTE PUÒ UTILIZZARE</a:t>
            </a:r>
          </a:p>
          <a:p>
            <a:pPr algn="ctr">
              <a:lnSpc>
                <a:spcPct val="135000"/>
              </a:lnSpc>
            </a:pPr>
            <a:r>
              <a:rPr lang="it-IT" b="1" i="0" dirty="0" smtClean="0">
                <a:solidFill>
                  <a:srgbClr val="1A1D23"/>
                </a:solidFill>
                <a:latin typeface="Calibri"/>
              </a:rPr>
              <a:t>COME E QUANDO VUOI TU.</a:t>
            </a:r>
            <a:endParaRPr lang="it-IT" b="1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48640" y="6126480"/>
            <a:ext cx="11064240" cy="502920"/>
          </a:xfrm>
          <a:prstGeom prst="roundRect">
            <a:avLst>
              <a:gd name="adj" fmla="val 25000"/>
            </a:avLst>
          </a:prstGeom>
          <a:solidFill>
            <a:srgbClr val="2EB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376989" y="6147107"/>
            <a:ext cx="7407541" cy="461665"/>
          </a:xfrm>
          <a:prstGeom prst="rect">
            <a:avLst/>
          </a:prstGeom>
          <a:noFill/>
        </p:spPr>
        <p:txBody>
          <a:bodyPr wrap="none" lIns="182880" rIns="182880" anchor="ctr">
            <a:spAutoFit/>
          </a:bodyPr>
          <a:lstStyle/>
          <a:p>
            <a:pPr algn="ctr"/>
            <a:r>
              <a:rPr sz="2400" b="1" dirty="0">
                <a:solidFill>
                  <a:srgbClr val="FFFFFF"/>
                </a:solidFill>
                <a:latin typeface="Calibri"/>
              </a:rPr>
              <a:t>FIDELIZZAZIONE AUTOMATICA — L'APP LAVORA PER 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sp>
        <p:nvSpPr>
          <p:cNvPr id="15" name="Freccia a sinistra 14"/>
          <p:cNvSpPr/>
          <p:nvPr/>
        </p:nvSpPr>
        <p:spPr>
          <a:xfrm>
            <a:off x="3834881" y="2604548"/>
            <a:ext cx="597159" cy="275812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sinistra 15"/>
          <p:cNvSpPr/>
          <p:nvPr/>
        </p:nvSpPr>
        <p:spPr>
          <a:xfrm rot="10800000">
            <a:off x="7859485" y="3611134"/>
            <a:ext cx="597159" cy="275812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6449319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DOPO LOGIN — ULTIMO ORDINE.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35758" y="1591056"/>
            <a:ext cx="2249122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622" y="1645920"/>
            <a:ext cx="2139394" cy="47548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477106" y="1591056"/>
            <a:ext cx="2248187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5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1970" y="1645920"/>
            <a:ext cx="2138459" cy="475488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754880" y="2377440"/>
            <a:ext cx="2834640" cy="292608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54880" y="2560320"/>
            <a:ext cx="2834640" cy="495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2800" b="1" i="0" dirty="0">
                <a:solidFill>
                  <a:srgbClr val="EE8A2E"/>
                </a:solidFill>
                <a:latin typeface="Calibri"/>
              </a:rPr>
              <a:t>ULTIMO ORDINE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20640" y="3108960"/>
            <a:ext cx="2103120" cy="36576"/>
          </a:xfrm>
          <a:prstGeom prst="rect">
            <a:avLst/>
          </a:prstGeom>
          <a:solidFill>
            <a:srgbClr val="D4A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800600" y="3129022"/>
            <a:ext cx="2743200" cy="21544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40000"/>
              </a:lnSpc>
            </a:pPr>
            <a:r>
              <a:rPr lang="it-IT" sz="2000" b="1" i="0" dirty="0" smtClean="0">
                <a:solidFill>
                  <a:srgbClr val="1A1D23"/>
                </a:solidFill>
                <a:latin typeface="Calibri"/>
              </a:rPr>
              <a:t>IL CLIENTE PUÒ RICHIAMARE</a:t>
            </a:r>
          </a:p>
          <a:p>
            <a:pPr algn="ctr">
              <a:lnSpc>
                <a:spcPct val="140000"/>
              </a:lnSpc>
            </a:pPr>
            <a:r>
              <a:rPr lang="it-IT" sz="2000" b="1" i="0" dirty="0" smtClean="0">
                <a:solidFill>
                  <a:srgbClr val="1A1D23"/>
                </a:solidFill>
                <a:latin typeface="Calibri"/>
              </a:rPr>
              <a:t>IL SUO ORDINE PRECEDENTE</a:t>
            </a:r>
          </a:p>
          <a:p>
            <a:pPr algn="ctr">
              <a:lnSpc>
                <a:spcPct val="140000"/>
              </a:lnSpc>
            </a:pPr>
            <a:r>
              <a:rPr lang="it-IT" sz="2000" b="1" i="0" dirty="0" smtClean="0">
                <a:solidFill>
                  <a:srgbClr val="1A1D23"/>
                </a:solidFill>
                <a:latin typeface="Calibri"/>
              </a:rPr>
              <a:t>CON UN SOLO TAP</a:t>
            </a:r>
            <a:r>
              <a:rPr sz="1400" b="0" i="0" dirty="0" smtClean="0">
                <a:solidFill>
                  <a:srgbClr val="1A1D23"/>
                </a:solidFill>
                <a:latin typeface="Calibri"/>
              </a:rPr>
              <a:t>.</a:t>
            </a:r>
            <a:endParaRPr sz="1400" b="0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sp>
        <p:nvSpPr>
          <p:cNvPr id="13" name="Freccia a sinistra 12"/>
          <p:cNvSpPr/>
          <p:nvPr/>
        </p:nvSpPr>
        <p:spPr>
          <a:xfrm>
            <a:off x="3834881" y="3055840"/>
            <a:ext cx="597159" cy="275812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/>
          <p:cNvSpPr/>
          <p:nvPr/>
        </p:nvSpPr>
        <p:spPr>
          <a:xfrm rot="10800000">
            <a:off x="7766179" y="4054897"/>
            <a:ext cx="597159" cy="275812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6038772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DOPO LOGIN — HOME PULITA.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48640" y="1444752"/>
            <a:ext cx="2331407" cy="504748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3" y="1554480"/>
            <a:ext cx="2221679" cy="493776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296056" y="1919214"/>
            <a:ext cx="5120640" cy="3613839"/>
          </a:xfrm>
          <a:prstGeom prst="roundRect">
            <a:avLst>
              <a:gd name="adj" fmla="val 8000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78936" y="2310259"/>
            <a:ext cx="4754880" cy="7922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2400" b="1" i="0" u="sng" dirty="0">
                <a:solidFill>
                  <a:srgbClr val="E04A4A"/>
                </a:solidFill>
                <a:latin typeface="Calibri"/>
              </a:rPr>
              <a:t>ANCORA NESSUN ORDINE</a:t>
            </a:r>
          </a:p>
          <a:p>
            <a:pPr algn="ctr">
              <a:lnSpc>
                <a:spcPct val="110000"/>
              </a:lnSpc>
            </a:pPr>
            <a:r>
              <a:rPr sz="2400" b="1" i="0" u="sng" dirty="0">
                <a:solidFill>
                  <a:srgbClr val="E04A4A"/>
                </a:solidFill>
                <a:latin typeface="Calibri"/>
              </a:rPr>
              <a:t>PER OGGI</a:t>
            </a:r>
          </a:p>
        </p:txBody>
      </p:sp>
      <p:sp>
        <p:nvSpPr>
          <p:cNvPr id="8" name="Rectangle 7"/>
          <p:cNvSpPr/>
          <p:nvPr/>
        </p:nvSpPr>
        <p:spPr>
          <a:xfrm>
            <a:off x="5707536" y="3406139"/>
            <a:ext cx="4297680" cy="45719"/>
          </a:xfrm>
          <a:prstGeom prst="rect">
            <a:avLst/>
          </a:prstGeom>
          <a:solidFill>
            <a:srgbClr val="D4A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478936" y="3743909"/>
            <a:ext cx="4754880" cy="14957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lang="it-IT" b="1" i="1" dirty="0" smtClean="0">
                <a:latin typeface="Calibri"/>
              </a:rPr>
              <a:t>LO STATO DELLA GIORNATA È SEMPRE CHIARO.</a:t>
            </a:r>
          </a:p>
          <a:p>
            <a:pPr algn="l">
              <a:lnSpc>
                <a:spcPct val="135000"/>
              </a:lnSpc>
            </a:pPr>
            <a:r>
              <a:rPr lang="it-IT" b="1" i="1" dirty="0" smtClean="0">
                <a:latin typeface="Calibri"/>
              </a:rPr>
              <a:t>IL CLIENTE VEDE SUBITO SE HA ORDINI ATTIVI,</a:t>
            </a:r>
          </a:p>
          <a:p>
            <a:pPr algn="l">
              <a:lnSpc>
                <a:spcPct val="135000"/>
              </a:lnSpc>
            </a:pPr>
            <a:r>
              <a:rPr lang="it-IT" b="1" i="1" dirty="0" smtClean="0">
                <a:latin typeface="Calibri"/>
              </a:rPr>
              <a:t>PUÒ ACCEDERE AL MENÙ CON UN TAP</a:t>
            </a:r>
          </a:p>
          <a:p>
            <a:pPr algn="l">
              <a:lnSpc>
                <a:spcPct val="135000"/>
              </a:lnSpc>
            </a:pPr>
            <a:r>
              <a:rPr lang="it-IT" b="1" i="1" dirty="0" smtClean="0">
                <a:latin typeface="Calibri"/>
              </a:rPr>
              <a:t>E NON PERDE TEMPO FRA SCHERMATE INUTILI</a:t>
            </a:r>
            <a:r>
              <a:rPr sz="1400" b="0" i="0" dirty="0" smtClean="0">
                <a:solidFill>
                  <a:srgbClr val="DDDDDD"/>
                </a:solidFill>
                <a:latin typeface="Calibri"/>
              </a:rPr>
              <a:t>.</a:t>
            </a:r>
            <a:endParaRPr sz="1400" b="0" i="0" dirty="0">
              <a:solidFill>
                <a:srgbClr val="DDDDDD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sp>
        <p:nvSpPr>
          <p:cNvPr id="11" name="Freccia a sinistra 10"/>
          <p:cNvSpPr/>
          <p:nvPr/>
        </p:nvSpPr>
        <p:spPr>
          <a:xfrm>
            <a:off x="3284375" y="3468097"/>
            <a:ext cx="1271921" cy="275812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9005907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DOPO LOGIN — ORDINI GIÀ EFFETTUATI OGGI.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253593" y="1591056"/>
            <a:ext cx="2247692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457" y="1645920"/>
            <a:ext cx="2137964" cy="47548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752072" y="1591056"/>
            <a:ext cx="2246894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7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6936" y="1645920"/>
            <a:ext cx="2137166" cy="475488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668105" y="2167128"/>
            <a:ext cx="3017520" cy="338328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59545" y="2593911"/>
            <a:ext cx="2834640" cy="11633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2400" b="1" i="0" dirty="0">
                <a:solidFill>
                  <a:srgbClr val="00B050"/>
                </a:solidFill>
                <a:latin typeface="Calibri"/>
              </a:rPr>
              <a:t>CONTATTO</a:t>
            </a:r>
          </a:p>
          <a:p>
            <a:pPr algn="ctr">
              <a:lnSpc>
                <a:spcPct val="105000"/>
              </a:lnSpc>
            </a:pPr>
            <a:r>
              <a:rPr sz="2400" b="1" i="0" dirty="0">
                <a:solidFill>
                  <a:srgbClr val="00B050"/>
                </a:solidFill>
                <a:latin typeface="Calibri"/>
              </a:rPr>
              <a:t>DIRETTO</a:t>
            </a:r>
          </a:p>
          <a:p>
            <a:pPr algn="ctr">
              <a:lnSpc>
                <a:spcPct val="105000"/>
              </a:lnSpc>
            </a:pPr>
            <a:r>
              <a:rPr sz="2400" b="1" i="0" dirty="0">
                <a:solidFill>
                  <a:srgbClr val="00B050"/>
                </a:solidFill>
                <a:latin typeface="Calibri"/>
              </a:rPr>
              <a:t>CON NEGOZIO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12080" y="3840480"/>
            <a:ext cx="1920240" cy="36576"/>
          </a:xfrm>
          <a:prstGeom prst="rect">
            <a:avLst/>
          </a:prstGeom>
          <a:solidFill>
            <a:srgbClr val="D4A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54880" y="4023360"/>
            <a:ext cx="2834640" cy="10802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lang="it-IT" sz="1300" b="1" i="0" dirty="0" smtClean="0">
                <a:solidFill>
                  <a:srgbClr val="1A1D23"/>
                </a:solidFill>
                <a:latin typeface="Calibri"/>
              </a:rPr>
              <a:t>SE DEVI FARE DELLE MODIFICHE,</a:t>
            </a:r>
          </a:p>
          <a:p>
            <a:pPr algn="ctr">
              <a:lnSpc>
                <a:spcPct val="135000"/>
              </a:lnSpc>
            </a:pPr>
            <a:r>
              <a:rPr lang="it-IT" sz="1300" b="1" i="0" dirty="0" smtClean="0">
                <a:solidFill>
                  <a:srgbClr val="1A1D23"/>
                </a:solidFill>
                <a:latin typeface="Calibri"/>
              </a:rPr>
              <a:t>IL CLIENTE HA SEMPRE</a:t>
            </a:r>
          </a:p>
          <a:p>
            <a:pPr algn="ctr">
              <a:lnSpc>
                <a:spcPct val="135000"/>
              </a:lnSpc>
            </a:pPr>
            <a:r>
              <a:rPr lang="it-IT" sz="1300" b="1" i="0" dirty="0" smtClean="0">
                <a:solidFill>
                  <a:srgbClr val="1A1D23"/>
                </a:solidFill>
                <a:latin typeface="Calibri"/>
              </a:rPr>
              <a:t>UN CANALE DIRETTO</a:t>
            </a:r>
          </a:p>
          <a:p>
            <a:pPr algn="ctr">
              <a:lnSpc>
                <a:spcPct val="135000"/>
              </a:lnSpc>
            </a:pPr>
            <a:r>
              <a:rPr lang="it-IT" sz="1300" b="1" i="0" dirty="0" smtClean="0">
                <a:solidFill>
                  <a:srgbClr val="1A1D23"/>
                </a:solidFill>
                <a:latin typeface="Calibri"/>
              </a:rPr>
              <a:t>CON LA PIZZERIA.</a:t>
            </a:r>
            <a:endParaRPr lang="it-IT" sz="1300" b="1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sp>
        <p:nvSpPr>
          <p:cNvPr id="13" name="Freccia a sinistra 12"/>
          <p:cNvSpPr/>
          <p:nvPr/>
        </p:nvSpPr>
        <p:spPr>
          <a:xfrm>
            <a:off x="3713582" y="3481494"/>
            <a:ext cx="597159" cy="275812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/>
          <p:cNvSpPr/>
          <p:nvPr/>
        </p:nvSpPr>
        <p:spPr>
          <a:xfrm rot="10800000">
            <a:off x="7952792" y="3481494"/>
            <a:ext cx="597159" cy="275812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6822544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DOPO LOGIN — CATEGORIE MENÙ.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35758" y="1591056"/>
            <a:ext cx="2249122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622" y="1645920"/>
            <a:ext cx="2139394" cy="47548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477336" y="1591056"/>
            <a:ext cx="2247727" cy="486460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8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2200" y="1645920"/>
            <a:ext cx="2137999" cy="475488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754880" y="2286000"/>
            <a:ext cx="2834640" cy="310896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54880" y="2468880"/>
            <a:ext cx="2834640" cy="3997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2400" b="1" i="0" u="sng" dirty="0">
                <a:solidFill>
                  <a:srgbClr val="3A8AD8"/>
                </a:solidFill>
                <a:latin typeface="Calibri"/>
              </a:rPr>
              <a:t>CATEGORIE MENÙ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20640" y="3017520"/>
            <a:ext cx="2103120" cy="36576"/>
          </a:xfrm>
          <a:prstGeom prst="rect">
            <a:avLst/>
          </a:prstGeom>
          <a:solidFill>
            <a:srgbClr val="D4A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54880" y="3200400"/>
            <a:ext cx="283464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40000"/>
              </a:lnSpc>
            </a:pPr>
            <a:r>
              <a:rPr lang="it-IT" sz="2000" b="1" i="1" dirty="0" smtClean="0">
                <a:solidFill>
                  <a:srgbClr val="1A1D23"/>
                </a:solidFill>
                <a:latin typeface="Calibri"/>
              </a:rPr>
              <a:t>ENTRIAMO SUBITO</a:t>
            </a:r>
          </a:p>
          <a:p>
            <a:pPr algn="ctr">
              <a:lnSpc>
                <a:spcPct val="140000"/>
              </a:lnSpc>
            </a:pPr>
            <a:r>
              <a:rPr lang="it-IT" sz="2000" b="1" i="1" dirty="0" smtClean="0">
                <a:solidFill>
                  <a:srgbClr val="1A1D23"/>
                </a:solidFill>
                <a:latin typeface="Calibri"/>
              </a:rPr>
              <a:t>NEL MENÙ, SUDDIVISO</a:t>
            </a:r>
          </a:p>
          <a:p>
            <a:pPr algn="ctr">
              <a:lnSpc>
                <a:spcPct val="140000"/>
              </a:lnSpc>
            </a:pPr>
            <a:r>
              <a:rPr lang="it-IT" sz="2000" b="1" i="1" dirty="0" smtClean="0">
                <a:solidFill>
                  <a:srgbClr val="1A1D23"/>
                </a:solidFill>
                <a:latin typeface="Calibri"/>
              </a:rPr>
              <a:t>NELLE CATEGORIE</a:t>
            </a:r>
          </a:p>
          <a:p>
            <a:pPr algn="ctr">
              <a:lnSpc>
                <a:spcPct val="140000"/>
              </a:lnSpc>
            </a:pPr>
            <a:r>
              <a:rPr lang="it-IT" sz="2000" b="1" i="1" dirty="0" smtClean="0">
                <a:solidFill>
                  <a:srgbClr val="1A1D23"/>
                </a:solidFill>
                <a:latin typeface="Calibri"/>
              </a:rPr>
              <a:t>DA TE IMPOSTATE.</a:t>
            </a:r>
            <a:endParaRPr lang="it-IT" sz="2000" b="1" i="1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sp>
        <p:nvSpPr>
          <p:cNvPr id="13" name="Gallone 12"/>
          <p:cNvSpPr/>
          <p:nvPr/>
        </p:nvSpPr>
        <p:spPr>
          <a:xfrm rot="10800000">
            <a:off x="4021493" y="2825309"/>
            <a:ext cx="373224" cy="2030341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4" name="Gallone 13"/>
          <p:cNvSpPr/>
          <p:nvPr/>
        </p:nvSpPr>
        <p:spPr>
          <a:xfrm>
            <a:off x="7881257" y="2825308"/>
            <a:ext cx="373224" cy="2030341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5068389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NAVIGA TRA I PRODOTTI.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761101" y="1499616"/>
            <a:ext cx="2329957" cy="504748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8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965" y="1554480"/>
            <a:ext cx="2220229" cy="493776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675120" y="2103120"/>
            <a:ext cx="5120640" cy="164592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949440" y="2267712"/>
            <a:ext cx="4572000" cy="318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800" b="1" i="0" dirty="0" smtClean="0">
                <a:solidFill>
                  <a:srgbClr val="3A8AD8"/>
                </a:solidFill>
                <a:latin typeface="Calibri"/>
              </a:rPr>
              <a:t>IL CLIENTE È GIÀ NEL CUORE DEL TUO MENÙ</a:t>
            </a:r>
            <a:endParaRPr lang="it-IT" sz="1800" b="1" i="0" dirty="0">
              <a:solidFill>
                <a:srgbClr val="3A8AD8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9440" y="2816352"/>
            <a:ext cx="4572000" cy="5386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NAVIGA SUBITO FRA PRODOTTI, INGREDIENTI E PREZZI,</a:t>
            </a:r>
          </a:p>
          <a:p>
            <a:pPr algn="l">
              <a:lnSpc>
                <a:spcPct val="12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SENZA ATTRITI E SENZA INTERMEDIARI.</a:t>
            </a:r>
            <a:endParaRPr lang="it-IT" sz="1400" b="1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675120" y="3931920"/>
            <a:ext cx="5120640" cy="164592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949440" y="4096512"/>
            <a:ext cx="4572000" cy="318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1800" b="1" i="0" dirty="0" smtClean="0">
                <a:solidFill>
                  <a:srgbClr val="2EB857"/>
                </a:solidFill>
                <a:latin typeface="Calibri"/>
              </a:rPr>
              <a:t>ESPERIENZA PULITA E VELOCE</a:t>
            </a:r>
            <a:endParaRPr lang="it-IT" sz="1800" b="1" i="0" dirty="0">
              <a:solidFill>
                <a:srgbClr val="2EB857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49440" y="4645152"/>
            <a:ext cx="4572000" cy="5386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OGNI CATEGORIA È SUDDIVISA CHIARAMENTE</a:t>
            </a:r>
          </a:p>
          <a:p>
            <a:pPr algn="l">
              <a:lnSpc>
                <a:spcPct val="125000"/>
              </a:lnSpc>
            </a:pPr>
            <a:r>
              <a:rPr lang="it-IT" sz="1400" b="1" i="0" dirty="0" smtClean="0">
                <a:solidFill>
                  <a:srgbClr val="1A1D23"/>
                </a:solidFill>
                <a:latin typeface="Calibri"/>
              </a:rPr>
              <a:t>E IL CLIENTE TROVA SEMPRE CIÒ CHE CERCA.</a:t>
            </a:r>
            <a:endParaRPr lang="it-IT" sz="1400" b="1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sp>
        <p:nvSpPr>
          <p:cNvPr id="13" name="Freccia a sinistra 12"/>
          <p:cNvSpPr/>
          <p:nvPr/>
        </p:nvSpPr>
        <p:spPr>
          <a:xfrm>
            <a:off x="4749279" y="3228392"/>
            <a:ext cx="1446247" cy="1015303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_bg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365760"/>
            <a:ext cx="8082176" cy="553998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3600" b="1" i="0" u="sng" dirty="0" smtClean="0">
                <a:solidFill>
                  <a:schemeClr val="bg1"/>
                </a:solidFill>
                <a:latin typeface="Calibri"/>
              </a:rPr>
              <a:t>IL PRODOTTO SI AGGIUNGE AL CARRELLO.</a:t>
            </a:r>
            <a:endParaRPr lang="it-IT" sz="3600" b="1" i="0" u="sng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923087" y="1453896"/>
            <a:ext cx="2371745" cy="5138928"/>
          </a:xfrm>
          <a:prstGeom prst="roundRect">
            <a:avLst>
              <a:gd name="adj" fmla="val 8000"/>
            </a:avLst>
          </a:prstGeom>
          <a:solidFill>
            <a:srgbClr val="0A0C10"/>
          </a:solidFill>
          <a:ln w="12700">
            <a:solidFill>
              <a:srgbClr val="303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951" y="1508760"/>
            <a:ext cx="2262017" cy="50292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675120" y="2011680"/>
            <a:ext cx="5120640" cy="1828800"/>
          </a:xfrm>
          <a:prstGeom prst="roundRect">
            <a:avLst>
              <a:gd name="adj" fmla="val 12000"/>
            </a:avLst>
          </a:prstGeom>
          <a:solidFill>
            <a:srgbClr val="D4A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675120" y="2194560"/>
            <a:ext cx="5120640" cy="5309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3000" b="1" i="0" dirty="0">
                <a:latin typeface="Calibri"/>
              </a:rPr>
              <a:t>CLICCA AGGIUNGI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2926080"/>
            <a:ext cx="5120640" cy="5601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it-IT" sz="1400" b="1" i="0" dirty="0" smtClean="0">
                <a:solidFill>
                  <a:srgbClr val="3D2A05"/>
                </a:solidFill>
                <a:latin typeface="Calibri"/>
              </a:rPr>
              <a:t>BASTA UN TAP SUL TASTO GIALLO</a:t>
            </a:r>
          </a:p>
          <a:p>
            <a:pPr algn="ctr">
              <a:lnSpc>
                <a:spcPct val="130000"/>
              </a:lnSpc>
            </a:pPr>
            <a:r>
              <a:rPr lang="it-IT" sz="1400" b="1" i="0" dirty="0" smtClean="0">
                <a:solidFill>
                  <a:srgbClr val="3D2A05"/>
                </a:solidFill>
                <a:latin typeface="Calibri"/>
              </a:rPr>
              <a:t>PER AGGIUNGERE IL PRODOTTO AL CARRELLO</a:t>
            </a:r>
            <a:r>
              <a:rPr sz="1400" b="0" i="0" dirty="0" smtClean="0">
                <a:solidFill>
                  <a:srgbClr val="3D2A05"/>
                </a:solidFill>
                <a:latin typeface="Calibri"/>
              </a:rPr>
              <a:t>.</a:t>
            </a:r>
            <a:endParaRPr sz="1400" b="0" i="0" dirty="0">
              <a:solidFill>
                <a:srgbClr val="3D2A05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675120" y="4023360"/>
            <a:ext cx="5120640" cy="1737360"/>
          </a:xfrm>
          <a:prstGeom prst="roundRect">
            <a:avLst>
              <a:gd name="adj" fmla="val 10000"/>
            </a:avLst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949440" y="4187952"/>
            <a:ext cx="4572000" cy="3539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it-IT" sz="2000" b="1" i="0" dirty="0" smtClean="0">
                <a:solidFill>
                  <a:srgbClr val="3A8AD8"/>
                </a:solidFill>
                <a:latin typeface="Calibri"/>
              </a:rPr>
              <a:t>NAVIGA TRA I PRODOTTI</a:t>
            </a:r>
            <a:endParaRPr lang="it-IT" sz="2000" b="1" i="0" dirty="0">
              <a:solidFill>
                <a:srgbClr val="3A8AD8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49440" y="4736592"/>
            <a:ext cx="4572000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lang="it-IT" sz="1600" b="1" i="0" dirty="0" smtClean="0">
                <a:solidFill>
                  <a:srgbClr val="1A1D23"/>
                </a:solidFill>
                <a:latin typeface="Calibri"/>
              </a:rPr>
              <a:t>IL CLIENTE CONTINUA A NAVIGARE E COSTRUIRE</a:t>
            </a:r>
          </a:p>
          <a:p>
            <a:pPr algn="l">
              <a:lnSpc>
                <a:spcPct val="125000"/>
              </a:lnSpc>
            </a:pPr>
            <a:r>
              <a:rPr lang="it-IT" sz="1600" b="1" i="0" dirty="0" smtClean="0">
                <a:solidFill>
                  <a:srgbClr val="1A1D23"/>
                </a:solidFill>
                <a:latin typeface="Calibri"/>
              </a:rPr>
              <a:t>IL SUO CARRELLO SENZA MAI USCIRE DAL MENÙ</a:t>
            </a:r>
            <a:r>
              <a:rPr sz="1300" b="0" i="0" dirty="0" smtClean="0">
                <a:solidFill>
                  <a:srgbClr val="1A1D23"/>
                </a:solidFill>
                <a:latin typeface="Calibri"/>
              </a:rPr>
              <a:t>.</a:t>
            </a:r>
            <a:endParaRPr sz="1300" b="0" i="0" dirty="0">
              <a:solidFill>
                <a:srgbClr val="1A1D23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58400" y="6492240"/>
            <a:ext cx="201168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900" b="1">
                <a:solidFill>
                  <a:srgbClr val="C8A85A"/>
                </a:solidFill>
                <a:latin typeface="Calibri"/>
              </a:rPr>
              <a:t>PIZZA? FACILE!  |  App Clienti</a:t>
            </a:r>
          </a:p>
        </p:txBody>
      </p:sp>
      <p:sp>
        <p:nvSpPr>
          <p:cNvPr id="13" name="Freccia a sinistra 12"/>
          <p:cNvSpPr/>
          <p:nvPr/>
        </p:nvSpPr>
        <p:spPr>
          <a:xfrm>
            <a:off x="4749279" y="3228392"/>
            <a:ext cx="1446247" cy="1015303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683</Words>
  <Application>Microsoft Office PowerPoint</Application>
  <PresentationFormat>Personalizzato</PresentationFormat>
  <Paragraphs>138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/>
  <cp:keywords/>
  <dc:description>generated using python-pptx</dc:description>
  <cp:lastModifiedBy>simone narducci</cp:lastModifiedBy>
  <cp:revision>12</cp:revision>
  <dcterms:created xsi:type="dcterms:W3CDTF">2013-01-27T09:14:16Z</dcterms:created>
  <dcterms:modified xsi:type="dcterms:W3CDTF">2026-04-20T11:10:03Z</dcterms:modified>
  <cp:category/>
</cp:coreProperties>
</file>